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23" r:id="rId3"/>
    <p:sldId id="257" r:id="rId4"/>
    <p:sldId id="325" r:id="rId5"/>
    <p:sldId id="346" r:id="rId6"/>
    <p:sldId id="326" r:id="rId7"/>
    <p:sldId id="327" r:id="rId8"/>
    <p:sldId id="347" r:id="rId9"/>
    <p:sldId id="348" r:id="rId10"/>
    <p:sldId id="328" r:id="rId11"/>
    <p:sldId id="329" r:id="rId12"/>
    <p:sldId id="349" r:id="rId13"/>
    <p:sldId id="350" r:id="rId14"/>
    <p:sldId id="330" r:id="rId15"/>
    <p:sldId id="331" r:id="rId16"/>
    <p:sldId id="351" r:id="rId17"/>
    <p:sldId id="352" r:id="rId18"/>
    <p:sldId id="353" r:id="rId19"/>
    <p:sldId id="354" r:id="rId20"/>
    <p:sldId id="355" r:id="rId21"/>
    <p:sldId id="332" r:id="rId22"/>
    <p:sldId id="333" r:id="rId23"/>
    <p:sldId id="356" r:id="rId24"/>
    <p:sldId id="357" r:id="rId25"/>
    <p:sldId id="358" r:id="rId26"/>
    <p:sldId id="359" r:id="rId27"/>
    <p:sldId id="360" r:id="rId28"/>
    <p:sldId id="334" r:id="rId29"/>
    <p:sldId id="341" r:id="rId30"/>
    <p:sldId id="335" r:id="rId31"/>
    <p:sldId id="336" r:id="rId32"/>
    <p:sldId id="337" r:id="rId33"/>
    <p:sldId id="344" r:id="rId34"/>
    <p:sldId id="338" r:id="rId35"/>
    <p:sldId id="345" r:id="rId36"/>
    <p:sldId id="361" r:id="rId37"/>
    <p:sldId id="339" r:id="rId38"/>
    <p:sldId id="340" r:id="rId39"/>
    <p:sldId id="362" r:id="rId40"/>
    <p:sldId id="322" r:id="rId41"/>
  </p:sldIdLst>
  <p:sldSz cx="128016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032">
          <p15:clr>
            <a:srgbClr val="A4A3A4"/>
          </p15:clr>
        </p15:guide>
        <p15:guide id="3" orient="horz" pos="100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gX+r8cPeRLaErJ0RyEeRAsJoDm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80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5332" autoAdjust="0"/>
  </p:normalViewPr>
  <p:slideViewPr>
    <p:cSldViewPr snapToGrid="0">
      <p:cViewPr varScale="1">
        <p:scale>
          <a:sx n="80" d="100"/>
          <a:sy n="80" d="100"/>
        </p:scale>
        <p:origin x="317" y="62"/>
      </p:cViewPr>
      <p:guideLst>
        <p:guide orient="horz" pos="2160"/>
        <p:guide pos="4032"/>
        <p:guide orient="horz"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7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7306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428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150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244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396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14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9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14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830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387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04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676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42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hapter Opener: author at top">
  <p:cSld name="1_Chapter Opener: author at top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465511" y="533400"/>
            <a:ext cx="11858938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Times"/>
              <a:buNone/>
              <a:defRPr sz="6200" b="0" i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None/>
              <a:defRPr sz="29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3"/>
          </p:nvPr>
        </p:nvSpPr>
        <p:spPr>
          <a:xfrm>
            <a:off x="464503" y="3621661"/>
            <a:ext cx="11859260" cy="59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4"/>
          </p:nvPr>
        </p:nvSpPr>
        <p:spPr>
          <a:xfrm>
            <a:off x="465511" y="4241322"/>
            <a:ext cx="11858938" cy="79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5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" name="Google Shape;26;p4" descr="dino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6486" y="5259314"/>
            <a:ext cx="2595295" cy="1432792"/>
          </a:xfrm>
          <a:prstGeom prst="rect">
            <a:avLst/>
          </a:prstGeom>
          <a:noFill/>
          <a:ln w="76200" cap="flat" cmpd="sng">
            <a:solidFill>
              <a:srgbClr val="336699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4595" y="3047888"/>
            <a:ext cx="2286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3981" y="3054509"/>
            <a:ext cx="548640" cy="4572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</p:pic>
      <p:pic>
        <p:nvPicPr>
          <p:cNvPr id="29" name="Google Shape;29;p4" descr="University of San Carlos"/>
          <p:cNvPicPr preferRelativeResize="0"/>
          <p:nvPr/>
        </p:nvPicPr>
        <p:blipFill rotWithShape="1">
          <a:blip r:embed="rId5">
            <a:alphaModFix/>
          </a:blip>
          <a:srcRect l="15699" t="-1974" r="19115" b="35040"/>
          <a:stretch/>
        </p:blipFill>
        <p:spPr>
          <a:xfrm>
            <a:off x="4873728" y="305742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1098171"/>
            <a:ext cx="1280160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1500" tIns="40750" rIns="81500" bIns="40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86" b="0" i="0" u="none" strike="noStrike" cap="none">
              <a:solidFill>
                <a:srgbClr val="E6A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5141" y="-4474"/>
            <a:ext cx="2286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4527" y="2147"/>
            <a:ext cx="548640" cy="4572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</p:pic>
      <p:pic>
        <p:nvPicPr>
          <p:cNvPr id="34" name="Google Shape;34;p5" descr="University of San Carlos"/>
          <p:cNvPicPr preferRelativeResize="0"/>
          <p:nvPr/>
        </p:nvPicPr>
        <p:blipFill rotWithShape="1">
          <a:blip r:embed="rId4">
            <a:alphaModFix/>
          </a:blip>
          <a:srcRect l="15699" t="-1974" r="19115" b="35040"/>
          <a:stretch/>
        </p:blipFill>
        <p:spPr>
          <a:xfrm>
            <a:off x="9584274" y="506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55415" y="6400800"/>
            <a:ext cx="16459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 3104 - OS</a:t>
            </a:r>
            <a:endParaRPr sz="18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Opener: author at top">
  <p:cSld name="Chapter Opener: author at top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465511" y="533400"/>
            <a:ext cx="11858938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Times"/>
              <a:buNone/>
              <a:defRPr sz="6200" b="0" i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None/>
              <a:defRPr sz="29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3" y="3733800"/>
            <a:ext cx="1185926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4"/>
          </p:nvPr>
        </p:nvSpPr>
        <p:spPr>
          <a:xfrm>
            <a:off x="465511" y="4267200"/>
            <a:ext cx="1185893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5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4600" y="3051723"/>
            <a:ext cx="2286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5551" y="3058344"/>
            <a:ext cx="457200" cy="4572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</p:pic>
      <p:pic>
        <p:nvPicPr>
          <p:cNvPr id="46" name="Google Shape;46;p6" descr="University of San Carlos"/>
          <p:cNvPicPr preferRelativeResize="0"/>
          <p:nvPr/>
        </p:nvPicPr>
        <p:blipFill rotWithShape="1">
          <a:blip r:embed="rId4">
            <a:alphaModFix/>
          </a:blip>
          <a:srcRect l="15699" t="-1974" r="19115" b="35040"/>
          <a:stretch/>
        </p:blipFill>
        <p:spPr>
          <a:xfrm>
            <a:off x="4873733" y="306125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Opener: author at bottom">
  <p:cSld name="Chapter Opener: author at bottom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64503" y="228600"/>
            <a:ext cx="11859260" cy="53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64503" y="761564"/>
            <a:ext cx="11859260" cy="2296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00"/>
              <a:buNone/>
              <a:defRPr sz="3800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65511" y="3515650"/>
            <a:ext cx="11858938" cy="15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Times"/>
              <a:buNone/>
              <a:defRPr sz="6200" b="0" i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464503" y="5029200"/>
            <a:ext cx="11859260" cy="60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00"/>
              <a:buNone/>
              <a:defRPr sz="2900" b="1"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464503" y="5811838"/>
            <a:ext cx="11859260" cy="62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5"/>
          </p:nvPr>
        </p:nvSpPr>
        <p:spPr>
          <a:xfrm>
            <a:off x="464503" y="6530484"/>
            <a:ext cx="11859260" cy="21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305845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lus 2 columns">
  <p:cSld name="Title plus 2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464503" y="1593850"/>
            <a:ext cx="11859260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lus 2 columns in boxes">
  <p:cSld name="Title plus 2 columns in boxe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465510" y="1594115"/>
            <a:ext cx="5767387" cy="458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6568175" y="1594115"/>
            <a:ext cx="5756275" cy="458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he two contents">
  <p:cSld name="image and the two conten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465511" y="1594379"/>
            <a:ext cx="11858252" cy="45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hapter Opener: author a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"/>
          <p:cNvSpPr>
            <a:spLocks noGrp="1"/>
          </p:cNvSpPr>
          <p:nvPr>
            <p:ph type="ctrTitle" hasCustomPrompt="1"/>
          </p:nvPr>
        </p:nvSpPr>
        <p:spPr>
          <a:xfrm>
            <a:off x="465511" y="533400"/>
            <a:ext cx="11858938" cy="1066801"/>
          </a:xfrm>
        </p:spPr>
        <p:txBody>
          <a:bodyPr anchor="t">
            <a:normAutofit/>
          </a:bodyPr>
          <a:lstStyle>
            <a:lvl1pPr algn="ctr">
              <a:defRPr sz="62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Book Title</a:t>
            </a:r>
          </a:p>
        </p:txBody>
      </p:sp>
      <p:sp>
        <p:nvSpPr>
          <p:cNvPr id="5" name="Edition">
            <a:extLst>
              <a:ext uri="{FF2B5EF4-FFF2-40B4-BE49-F238E27FC236}">
                <a16:creationId xmlns:a16="http://schemas.microsoft.com/office/drawing/2014/main" id="{B16BE010-E2AD-8943-AA26-A3BD45390A6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900" b="1"/>
            </a:lvl1pPr>
          </a:lstStyle>
          <a:p>
            <a:pPr lvl="0"/>
            <a:r>
              <a:rPr lang="en-US" dirty="0"/>
              <a:t>Third Edition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D071BBAD-F08D-AA46-8DDD-B137F9C0B7F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David Klein</a:t>
            </a:r>
          </a:p>
        </p:txBody>
      </p:sp>
      <p:sp>
        <p:nvSpPr>
          <p:cNvPr id="14" name="CN">
            <a:extLst>
              <a:ext uri="{FF2B5EF4-FFF2-40B4-BE49-F238E27FC236}">
                <a16:creationId xmlns:a16="http://schemas.microsoft.com/office/drawing/2014/main" id="{7D7AAD37-2105-EA4E-810B-DEF0E8A3B04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4503" y="3621661"/>
            <a:ext cx="11859260" cy="5963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3" name="CT"/>
          <p:cNvSpPr>
            <a:spLocks noGrp="1"/>
          </p:cNvSpPr>
          <p:nvPr>
            <p:ph type="subTitle" idx="1" hasCustomPrompt="1"/>
          </p:nvPr>
        </p:nvSpPr>
        <p:spPr>
          <a:xfrm>
            <a:off x="465511" y="4241322"/>
            <a:ext cx="11858938" cy="7979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Chapter Title</a:t>
            </a:r>
          </a:p>
        </p:txBody>
      </p:sp>
      <p:sp>
        <p:nvSpPr>
          <p:cNvPr id="18" name="Invisible animation alert">
            <a:extLst>
              <a:ext uri="{FF2B5EF4-FFF2-40B4-BE49-F238E27FC236}">
                <a16:creationId xmlns:a16="http://schemas.microsoft.com/office/drawing/2014/main" id="{701DEE96-975A-2A49-BF22-625374CB4B0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38328" indent="0">
              <a:buNone/>
              <a:defRPr sz="1200"/>
            </a:lvl2pPr>
            <a:lvl3pPr marL="640080" indent="0">
              <a:buNone/>
              <a:defRPr sz="1200"/>
            </a:lvl3pPr>
            <a:lvl4pPr marL="914400" indent="0">
              <a:buNone/>
              <a:defRPr sz="1200"/>
            </a:lvl4pPr>
            <a:lvl5pPr marL="1188720" indent="0">
              <a:buNone/>
              <a:defRPr sz="1200"/>
            </a:lvl5pPr>
          </a:lstStyle>
          <a:p>
            <a:pPr lvl="0"/>
            <a:r>
              <a:rPr lang="en-US" dirty="0"/>
              <a:t>Invisible animation alert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2A78E3D0-E07D-7E4F-92F5-2C47C124D0A7}"/>
              </a:ext>
            </a:extLst>
          </p:cNvPr>
          <p:cNvSpPr/>
          <p:nvPr userDrawn="1"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F837FA77-27C8-4245-92B6-2EE3C8A337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6" y="5259314"/>
            <a:ext cx="2595295" cy="1432792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95" y="3047888"/>
            <a:ext cx="2286000" cy="4572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16" name="Picture 15"/>
          <p:cNvPicPr>
            <a:picLocks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81" y="3054509"/>
            <a:ext cx="548640" cy="4572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7" name="Picture 2" descr="University of San Carlos"/>
          <p:cNvPicPr>
            <a:picLocks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88" b="89844" l="9961" r="89844">
                        <a14:foregroundMark x1="57031" y1="20898" x2="57031" y2="20898"/>
                        <a14:foregroundMark x1="57031" y1="23633" x2="57031" y2="23633"/>
                        <a14:foregroundMark x1="50391" y1="35547" x2="50391" y2="35547"/>
                        <a14:foregroundMark x1="50391" y1="39063" x2="50391" y2="39063"/>
                        <a14:foregroundMark x1="47070" y1="39258" x2="47070" y2="39258"/>
                        <a14:foregroundMark x1="24414" y1="24023" x2="24414" y2="24023"/>
                        <a14:foregroundMark x1="33398" y1="10742" x2="33398" y2="10742"/>
                        <a14:foregroundMark x1="41016" y1="6641" x2="41016" y2="6641"/>
                        <a14:foregroundMark x1="59375" y1="7813" x2="59375" y2="7813"/>
                        <a14:foregroundMark x1="49219" y1="4688" x2="49219" y2="4688"/>
                        <a14:foregroundMark x1="29297" y1="16406" x2="29297" y2="16406"/>
                        <a14:foregroundMark x1="70313" y1="17383" x2="70313" y2="17383"/>
                        <a14:foregroundMark x1="53711" y1="23438" x2="53711" y2="23438"/>
                        <a14:foregroundMark x1="51953" y1="36133" x2="51953" y2="36133"/>
                        <a14:foregroundMark x1="51953" y1="39844" x2="51953" y2="39844"/>
                        <a14:foregroundMark x1="47656" y1="39844" x2="47656" y2="39844"/>
                        <a14:foregroundMark x1="66016" y1="11914" x2="66016" y2="11914"/>
                        <a14:foregroundMark x1="74414" y1="25195" x2="74414" y2="25195"/>
                        <a14:foregroundMark x1="73828" y1="34375" x2="73828" y2="34375"/>
                        <a14:foregroundMark x1="25586" y1="37305" x2="25586" y2="37305"/>
                        <a14:foregroundMark x1="27148" y1="40430" x2="27148" y2="40430"/>
                        <a14:foregroundMark x1="27930" y1="42383" x2="27930" y2="42383"/>
                        <a14:foregroundMark x1="73242" y1="22070" x2="73242" y2="22070"/>
                        <a14:foregroundMark x1="71289" y1="17969" x2="71289" y2="17969"/>
                        <a14:foregroundMark x1="69727" y1="15625" x2="69727" y2="15625"/>
                        <a14:foregroundMark x1="66602" y1="11914" x2="66602" y2="11914"/>
                        <a14:foregroundMark x1="64063" y1="9570" x2="64063" y2="9570"/>
                        <a14:foregroundMark x1="61914" y1="8398" x2="61914" y2="8398"/>
                        <a14:foregroundMark x1="72852" y1="37891" x2="72852" y2="37891"/>
                        <a14:foregroundMark x1="73242" y1="35742" x2="73242" y2="35742"/>
                        <a14:foregroundMark x1="72070" y1="40820" x2="72070" y2="40820"/>
                        <a14:foregroundMark x1="70703" y1="43359" x2="70703" y2="43359"/>
                        <a14:foregroundMark x1="64258" y1="50586" x2="64258" y2="50586"/>
                        <a14:foregroundMark x1="56836" y1="53320" x2="56836" y2="53320"/>
                        <a14:foregroundMark x1="26172" y1="19727" x2="26172" y2="19727"/>
                        <a14:foregroundMark x1="27930" y1="16992" x2="27930" y2="16992"/>
                        <a14:foregroundMark x1="31055" y1="15039" x2="31055" y2="15039"/>
                        <a14:foregroundMark x1="32227" y1="12500" x2="32227" y2="12500"/>
                        <a14:foregroundMark x1="35938" y1="10938" x2="35938" y2="10938"/>
                        <a14:foregroundMark x1="37500" y1="8398" x2="37500" y2="8398"/>
                        <a14:backgroundMark x1="34270" y1="25843" x2="34270" y2="25843"/>
                        <a14:backgroundMark x1="32584" y1="25000" x2="32584" y2="25000"/>
                        <a14:backgroundMark x1="33427" y1="20787" x2="33427" y2="20787"/>
                        <a14:backgroundMark x1="31180" y1="44944" x2="31180" y2="44944"/>
                        <a14:backgroundMark x1="28933" y1="46629" x2="28933" y2="46629"/>
                        <a14:backgroundMark x1="37640" y1="50281" x2="37640" y2="50281"/>
                        <a14:backgroundMark x1="35674" y1="53371" x2="35674" y2="53371"/>
                        <a14:backgroundMark x1="66011" y1="27247" x2="66011" y2="27247"/>
                        <a14:backgroundMark x1="52528" y1="11517" x2="52528" y2="11517"/>
                        <a14:backgroundMark x1="73596" y1="28652" x2="73596" y2="28652"/>
                        <a14:backgroundMark x1="71629" y1="36798" x2="71629" y2="36798"/>
                        <a14:backgroundMark x1="75000" y1="38202" x2="75000" y2="38202"/>
                        <a14:backgroundMark x1="70506" y1="46629" x2="70506" y2="46629"/>
                        <a14:backgroundMark x1="60393" y1="52809" x2="60393" y2="52809"/>
                        <a14:backgroundMark x1="67135" y1="45787" x2="67135" y2="45787"/>
                        <a14:backgroundMark x1="24157" y1="37360" x2="24157" y2="37360"/>
                        <a14:backgroundMark x1="27247" y1="36798" x2="27247" y2="36798"/>
                        <a14:backgroundMark x1="24719" y1="19101" x2="24719" y2="19101"/>
                        <a14:backgroundMark x1="29494" y1="12921" x2="29494" y2="12921"/>
                        <a14:backgroundMark x1="26966" y1="21348" x2="26966" y2="21348"/>
                        <a14:backgroundMark x1="23315" y1="30899" x2="23315" y2="30899"/>
                        <a14:backgroundMark x1="62640" y1="7865" x2="62640" y2="7865"/>
                        <a14:backgroundMark x1="61236" y1="9270" x2="61236" y2="9270"/>
                        <a14:backgroundMark x1="67416" y1="14045" x2="67416" y2="14045"/>
                        <a14:backgroundMark x1="73876" y1="30056" x2="73876" y2="30056"/>
                        <a14:backgroundMark x1="46629" y1="55618" x2="46629" y2="55618"/>
                        <a14:backgroundMark x1="52247" y1="55899" x2="52247" y2="5589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99" t="-1974" r="19116" b="35041"/>
          <a:stretch/>
        </p:blipFill>
        <p:spPr bwMode="auto">
          <a:xfrm>
            <a:off x="4873728" y="3057423"/>
            <a:ext cx="457200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8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None/>
              <a:defRPr sz="40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465511" y="1594379"/>
            <a:ext cx="11858938" cy="458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159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Google Shape;15;p3"/>
          <p:cNvCxnSpPr/>
          <p:nvPr/>
        </p:nvCxnSpPr>
        <p:spPr>
          <a:xfrm>
            <a:off x="0" y="6324600"/>
            <a:ext cx="128016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16;p3" descr="dino_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88" y="2907"/>
            <a:ext cx="907046" cy="49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dino_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772038" y="6369909"/>
            <a:ext cx="966760" cy="4259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/>
        </p:nvSpPr>
        <p:spPr>
          <a:xfrm>
            <a:off x="674553" y="1034317"/>
            <a:ext cx="11430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 3104 – OPERATING SYSTEMS</a:t>
            </a:r>
            <a:endParaRPr sz="4800" b="1" i="0" u="none" strike="noStrike" cap="none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1558977" y="3630741"/>
            <a:ext cx="9601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17: Protection</a:t>
            </a:r>
            <a:endParaRPr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of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267" y="1462207"/>
            <a:ext cx="111826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Rings of protection separate functions into domains and order them hierarchically  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can be treated as processes and objects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objects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(such as devices) and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objects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(such as files, programs, semaphores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for example should only have access to objects it currently requires to complete its task – the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need-to-know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can be via process operating in a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domain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Specifies resources process may access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domain specifies set of objects and types of operations on them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to execute an operation on an object is an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right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&lt;object-name, rights-set&gt;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Domains may share access rights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Associations can be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dynamic, processes can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switch</a:t>
            </a:r>
          </a:p>
        </p:txBody>
      </p:sp>
    </p:spTree>
    <p:extLst>
      <p:ext uri="{BB962C8B-B14F-4D97-AF65-F5344CB8AC3E}">
        <p14:creationId xmlns:p14="http://schemas.microsoft.com/office/powerpoint/2010/main" val="18870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of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4652056" y="1300430"/>
            <a:ext cx="3436980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Structure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3617" y="2397515"/>
            <a:ext cx="9684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Access-right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&lt;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object-name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rights-set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714375" algn="just">
              <a:buClr>
                <a:schemeClr val="accent2">
                  <a:lumMod val="75000"/>
                </a:schemeClr>
              </a:buClr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rights-set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subset of all valid operations that can be performed on the object 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set of access-rights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429" y="4125913"/>
            <a:ext cx="770255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13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of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3753643" y="1294396"/>
            <a:ext cx="5284123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Implementation (UNIX)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2924" y="2175897"/>
            <a:ext cx="11325559" cy="3453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= user-id</a:t>
            </a:r>
          </a:p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switch accomplished via file system</a:t>
            </a:r>
          </a:p>
          <a:p>
            <a:pPr marL="1257300" lvl="2" indent="-18097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file has associated with it a domain bit (setuid bit)</a:t>
            </a:r>
          </a:p>
          <a:p>
            <a:pPr marL="1257300" lvl="2" indent="-18097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file is executed and setuid = on, then user-id is set to owner of the file being executed</a:t>
            </a:r>
          </a:p>
          <a:p>
            <a:pPr marL="1257300" lvl="2" indent="-18097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execution completes user-id is reset </a:t>
            </a:r>
          </a:p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switch accomplished via passwords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command temporarily switches to another user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domain when other domain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password provided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switching via commands</a:t>
            </a:r>
          </a:p>
          <a:p>
            <a:pPr marL="895350" lvl="1" indent="-352425" algn="just">
              <a:lnSpc>
                <a:spcPct val="11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command prefix executes specified command in another domain (if original domain has privilege or password given)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of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2872280" y="1276834"/>
            <a:ext cx="7046849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Implementation (Android App IDs)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4349" y="2081271"/>
            <a:ext cx="11382709" cy="3753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Android, distinct user IDs are provided on a per-application basis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an application is installed, the </a:t>
            </a:r>
            <a:r>
              <a:rPr 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installd</a:t>
            </a: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daemon assigns it a distinct user ID (UID) and group ID (GID), along with a private data directory (/data/data/&lt;appname&gt;) whose ownership is granted to this UID/GID combination </a:t>
            </a:r>
            <a:r>
              <a:rPr 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alone</a:t>
            </a:r>
            <a:endParaRPr 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on the device enjoy the same level of protection provided by UNIX systems to separate users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quick and simple way to provide isolation, security, and </a:t>
            </a:r>
            <a:r>
              <a:rPr 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endParaRPr 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mechanism is extended by modifying the kernel to allow certain operations (such as networking sockets) only to members of a particular GID (for example, AID INET, 3003)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further enhancement by Android is to define certain UIDs as “isolated,” prevents them from initiating RPC requests to any but a bare minimum of services</a:t>
            </a:r>
            <a:endParaRPr 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3641" y="1253377"/>
            <a:ext cx="10144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protection as a matrix (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matrix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 represent domains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represent objects</a:t>
            </a:r>
          </a:p>
          <a:p>
            <a:pPr marL="342900" indent="-342900" algn="just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Access(i, j)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set of operations that a process executing in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en-US" altLang="en-US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invoke on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altLang="en-US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78" y="3015164"/>
            <a:ext cx="507365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00328" y="5845676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A</a:t>
            </a:r>
            <a:endParaRPr lang="en-PH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0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4437" y="2166372"/>
            <a:ext cx="99825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process in Domain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tries to do 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object</a:t>
            </a:r>
            <a:r>
              <a:rPr lang="en-US" altLang="ja-JP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en-US" altLang="ja-JP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access matrix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who creates object can define access column for that object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expanded to dynamic protection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 to add, delete access rights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access rights: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of O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en-US" sz="20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 op from O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O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(denoted by </a:t>
            </a:r>
            <a:r>
              <a:rPr lang="ja-JP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ja-JP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– 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modify 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access rights</a:t>
            </a:r>
          </a:p>
          <a:p>
            <a:pPr marL="1257300" lvl="2" indent="-1809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– switch from domain 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applicable to an object</a:t>
            </a:r>
          </a:p>
          <a:p>
            <a:pPr marL="895350" lvl="1" indent="-352425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applicable to domain object</a:t>
            </a:r>
          </a:p>
        </p:txBody>
      </p:sp>
      <p:sp>
        <p:nvSpPr>
          <p:cNvPr id="3" name="Oval 2"/>
          <p:cNvSpPr/>
          <p:nvPr/>
        </p:nvSpPr>
        <p:spPr>
          <a:xfrm>
            <a:off x="4466466" y="1294396"/>
            <a:ext cx="3858477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of Access Matrix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9991" y="2090172"/>
            <a:ext cx="75914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matrix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separates mechanism from policy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provides access-matrix + rules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ensures that the matrix is only manipulated by authorized agents and that rules are strictly enforced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dictates policy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can access what object and in what mode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</a:t>
            </a:r>
            <a:r>
              <a:rPr lang="en-US" altLang="ja-JP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general confinement problem</a:t>
            </a:r>
          </a:p>
        </p:txBody>
      </p:sp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4466466" y="1294396"/>
            <a:ext cx="3858477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of Access Matrix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8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59195" y="1447079"/>
            <a:ext cx="9873017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Matrix of Figure </a:t>
            </a: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(Slide 14) 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Domains as Objects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53" y="2395538"/>
            <a:ext cx="740410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70559" y="5567528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B</a:t>
            </a:r>
            <a:endParaRPr lang="en-PH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56823" y="1233719"/>
            <a:ext cx="4677762" cy="5193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Matrix with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Rights</a:t>
            </a:r>
            <a:endParaRPr lang="en-PH" sz="1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564" y="1925539"/>
            <a:ext cx="407628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28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903543" y="1264325"/>
            <a:ext cx="4984323" cy="5193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Matrix With </a:t>
            </a:r>
            <a:r>
              <a:rPr lang="en-US" altLang="en-US" sz="18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Rights</a:t>
            </a:r>
            <a:endParaRPr lang="en-PH" sz="1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13" y="1929601"/>
            <a:ext cx="332418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56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42863" y="1461522"/>
            <a:ext cx="4705683" cy="4492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of Protection 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Protection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Rings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of Protection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Matrix 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Access Matrix 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Revocation of Access Rights 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Mandatory Access Control (MAC)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Capability-Based Systems 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Protection Improvements Methods</a:t>
            </a:r>
          </a:p>
          <a:p>
            <a:pPr marL="342900" indent="-342900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Language-Based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2739283" y="1365322"/>
            <a:ext cx="7312836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Access Matrix of Figure </a:t>
            </a: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(Slide 17)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02" y="2232024"/>
            <a:ext cx="7829199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5851" y="1578537"/>
            <a:ext cx="1023970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Generally, a sparse matrix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736850" algn="l"/>
              </a:tabLst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1 – Global table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ordered triples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&lt;domain, object, rights-set&gt;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table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requested operation M on object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within domain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search table for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 ∈ R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table could be large -&gt; won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fit in main memory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group objects (consider an object that all domains can read)</a:t>
            </a:r>
          </a:p>
        </p:txBody>
      </p:sp>
    </p:spTree>
    <p:extLst>
      <p:ext uri="{BB962C8B-B14F-4D97-AF65-F5344CB8AC3E}">
        <p14:creationId xmlns:p14="http://schemas.microsoft.com/office/powerpoint/2010/main" val="14177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4652" y="1755086"/>
            <a:ext cx="904210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736850" algn="l"/>
              </a:tabLst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2 – Access lists for objects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column implemented as an access list for one object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Resulting per-object list consists of ordered pairs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&lt;domain, rights-set&gt;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defining all domains with non-empty set of access rights for the object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extended to contain default set -&gt; If M ∈ default set, also allow access</a:t>
            </a:r>
          </a:p>
        </p:txBody>
      </p:sp>
    </p:spTree>
    <p:extLst>
      <p:ext uri="{BB962C8B-B14F-4D97-AF65-F5344CB8AC3E}">
        <p14:creationId xmlns:p14="http://schemas.microsoft.com/office/powerpoint/2010/main" val="37296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0492" y="1841939"/>
            <a:ext cx="72104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column = Access-control list for one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</a:p>
          <a:p>
            <a:pPr marL="3619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what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perform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what operation:</a:t>
            </a:r>
          </a:p>
          <a:p>
            <a:pPr marL="8953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= Read,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  <a:p>
            <a:pPr marL="8953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=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  <a:p>
            <a:pPr marL="8953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=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  <a:p>
            <a:pPr marL="8953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</a:pP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T Extra" panose="05050102010205020202" pitchFamily="18" charset="2"/>
            </a:endParaRPr>
          </a:p>
          <a:p>
            <a:pPr marL="342900" indent="-34290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736850" algn="l"/>
              </a:tabLst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Each Row = Capability List (like a key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)</a:t>
            </a:r>
          </a:p>
          <a:p>
            <a:pPr marL="3619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tabLst>
                <a:tab pos="2736850" algn="l"/>
              </a:tabLst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For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each domain, what operations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are allowed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on what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T Extra" panose="05050102010205020202" pitchFamily="18" charset="2"/>
              </a:rPr>
              <a:t>objects?</a:t>
            </a:r>
          </a:p>
          <a:p>
            <a:pPr marL="3619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tabLst>
                <a:tab pos="2736850" algn="l"/>
              </a:tabLst>
            </a:pP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T Extra" panose="05050102010205020202" pitchFamily="18" charset="2"/>
            </a:endParaRPr>
          </a:p>
          <a:p>
            <a:pPr marL="895350" lvl="3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F1 –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  <a:p>
            <a:pPr marL="895350" lvl="3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F4 – Read, Write,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  <a:p>
            <a:pPr marL="895350" lvl="3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F5 – Read, Write, Delete,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</a:p>
        </p:txBody>
      </p:sp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809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5005" y="1410921"/>
            <a:ext cx="11201400" cy="465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3 – Capability list for domains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Instead of object-based, list is domain based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list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domain is list of objects together with operations allows on them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represented by its name or address, called a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operation M on object O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process requests operation and specifies capability as parameter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Possession of capability means access is allowed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list associated with domain but never directly accessible by domain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Rather, protected object, maintained by OS and accessed indirectly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a 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pointer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ja-JP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can be extended up to applications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4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92732" y="1603028"/>
            <a:ext cx="68059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4 – Lock-key</a:t>
            </a:r>
          </a:p>
          <a:p>
            <a:pPr marL="895350" lvl="1" indent="-352425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Compromise between access lists and capability lists</a:t>
            </a:r>
          </a:p>
          <a:p>
            <a:pPr marL="895350" lvl="1" indent="-352425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object has list of unique bit patterns, called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</a:p>
          <a:p>
            <a:pPr marL="895350" lvl="1" indent="-352425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domain as list of unique bit patterns called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</a:p>
          <a:p>
            <a:pPr marL="895350" lvl="1" indent="-352425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in a domain can only access object if domain has key that matches one of the locks</a:t>
            </a:r>
          </a:p>
        </p:txBody>
      </p:sp>
    </p:spTree>
    <p:extLst>
      <p:ext uri="{BB962C8B-B14F-4D97-AF65-F5344CB8AC3E}">
        <p14:creationId xmlns:p14="http://schemas.microsoft.com/office/powerpoint/2010/main" val="1787318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3775058" y="1265337"/>
            <a:ext cx="5241294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Implementations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632" y="1993954"/>
            <a:ext cx="11454145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trade-offs to consider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table is simple, but can be large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lists correspond to needs of users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Determining set of access rights for domain non-localized so difficult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access to an object must be checked</a:t>
            </a:r>
          </a:p>
          <a:p>
            <a:pPr marL="1619250" lvl="3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objects and access rights -&gt; slow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lists useful for localizing information for a given process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revocation capabilities can be inefficient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Lock-key effective and flexible, keys can be passed freely from domain to domain, easy revocation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09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Access Matrix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4305" y="2032054"/>
            <a:ext cx="7162800" cy="3691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systems use combination of access lists and capabilities</a:t>
            </a:r>
          </a:p>
          <a:p>
            <a:pPr marL="895350" lvl="1" indent="-352425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access to an object -&gt; access list searched</a:t>
            </a:r>
          </a:p>
          <a:p>
            <a:pPr marL="1257300" lvl="2" indent="-180975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allowed, capability created and attached to process</a:t>
            </a:r>
          </a:p>
          <a:p>
            <a:pPr marL="1619250" lvl="3" indent="-180975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accesses need not be checked</a:t>
            </a:r>
          </a:p>
          <a:p>
            <a:pPr marL="1257300" lvl="2" indent="-180975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last access, capability destroyed</a:t>
            </a:r>
          </a:p>
          <a:p>
            <a:pPr marL="1257300" lvl="2" indent="-180975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file system with ACLs per file</a:t>
            </a:r>
          </a:p>
        </p:txBody>
      </p:sp>
      <p:sp>
        <p:nvSpPr>
          <p:cNvPr id="6" name="Oval 5"/>
          <p:cNvSpPr/>
          <p:nvPr/>
        </p:nvSpPr>
        <p:spPr>
          <a:xfrm>
            <a:off x="3775058" y="1265337"/>
            <a:ext cx="5241294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Implementations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77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Revocation of Access Rights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33063" y="1644759"/>
            <a:ext cx="91252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options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remove the access right of a domain to an object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vs. delayed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Selective vs. general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vs. total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Temporary vs. permanent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Delete access rights from access list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search access list and remove entry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selective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temporary</a:t>
            </a:r>
          </a:p>
        </p:txBody>
      </p:sp>
    </p:spTree>
    <p:extLst>
      <p:ext uri="{BB962C8B-B14F-4D97-AF65-F5344CB8AC3E}">
        <p14:creationId xmlns:p14="http://schemas.microsoft.com/office/powerpoint/2010/main" val="8098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Revocation of Access Rights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04542" y="1499622"/>
            <a:ext cx="10982325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List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Scheme required to locate capability in the system before capability can be revoked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Reacquisition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periodic delete, with require and denial if revoked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Back-pointers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set of pointers from each object to all capabilities of that object (Multics)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Indirection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capability points to global table entry which points to object – delete entry from global table, not selective (CAL)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unique bits associated with capability, generated when capability created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key associated with object, key matches master key for access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Revocation – create new master key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decision of who can create and modify keys – object owner or others?</a:t>
            </a:r>
          </a:p>
        </p:txBody>
      </p:sp>
    </p:spTree>
    <p:extLst>
      <p:ext uri="{BB962C8B-B14F-4D97-AF65-F5344CB8AC3E}">
        <p14:creationId xmlns:p14="http://schemas.microsoft.com/office/powerpoint/2010/main" val="4273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 of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80563" y="1917353"/>
            <a:ext cx="1103028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one protection model,  computer consists of a collection of objects, hardware or software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has a unique name and can be accessed through a well-defined set of operations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problem:</a:t>
            </a:r>
          </a:p>
          <a:p>
            <a:pPr marL="895350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each object is accessed correctly and only by those processes that are allowed to do so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Role-based Access Control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8699" y="1454259"/>
            <a:ext cx="7600951" cy="4191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can be applied to non-file resources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Oracle Solaris 10 provides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RBAC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least privilege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right to execute system call or use an option within a system call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assigned to processes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assigned </a:t>
            </a:r>
            <a:r>
              <a:rPr lang="en-US" altLang="en-US" sz="2000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granting access to privileges and programs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role via password to gain its privileges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access matrix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77"/>
          <a:stretch/>
        </p:blipFill>
        <p:spPr bwMode="auto">
          <a:xfrm>
            <a:off x="8872538" y="1454259"/>
            <a:ext cx="2864744" cy="46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Mandatory Access Control (MAC)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8342" y="1443157"/>
            <a:ext cx="111347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traditionally had discretionary access control (DAC) to limit access to files and other objects (for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example, UNIX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permissions and Windows access control lists (ACLs))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Discretionary is a weakness – users / admins need to do something to increase protection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Stronger form is mandatory access control, which even root user can’t circumvent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Makes resources inaccessible except to their intended owners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systems implement both MAC and DAC, with MAC usually a more secure, optional configuration (Trusted Solaris, TrustedBSD (used in macOS),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SELinux,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Vista MAC)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its heart, labels assigned to objects and subjects (including processes)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subject requests access to an object, policy checked to determine whether or not a given label-holding subject is allowed to perform the action on the object </a:t>
            </a:r>
          </a:p>
        </p:txBody>
      </p:sp>
    </p:spTree>
    <p:extLst>
      <p:ext uri="{BB962C8B-B14F-4D97-AF65-F5344CB8AC3E}">
        <p14:creationId xmlns:p14="http://schemas.microsoft.com/office/powerpoint/2010/main" val="42377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Capability-Based Systems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7417" y="1393299"/>
            <a:ext cx="1069657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Hydra and CAP were first capability-based systems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included in Linux, Android and others, based on POSIX.1e (that never became a standard)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Essentially slices up root powers into distinct areas, each represented by a bitmap bit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 grain control over privileged operations can be achieved by setting or masking the bitmap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sets of bitmaps – permitted, effective, and inheritable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apply per process or per thread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revoked, cannot be reacquired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or thread starts with all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voluntarily decreases set during execution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Essentially a direct implementation of the principle of least privilege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improvement over root having all privileges but inflexible (adding new privilege difficult,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etc.)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23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Capability-Based Systems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4339714" y="1191541"/>
            <a:ext cx="4111977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Capabilities in POSIX.1e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054" y="1960662"/>
            <a:ext cx="573729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5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Protection Improvements Methods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9245" y="1454944"/>
            <a:ext cx="9272920" cy="465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integrity protection (SIP)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 Apple in macOS 10.11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Restricts access to system files and resources, even by root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extended file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mark a binary to restrict changes, disable debugging and scrutinizing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Also, only code-signed kernel extensions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code-signed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allowed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System-call filtering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a firewall, for system calls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also be deeper –inspecting all system call arguments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implements via SECCOMP-BPF (Berkeley packet filtering)</a:t>
            </a:r>
          </a:p>
        </p:txBody>
      </p:sp>
    </p:spTree>
    <p:extLst>
      <p:ext uri="{BB962C8B-B14F-4D97-AF65-F5344CB8AC3E}">
        <p14:creationId xmlns:p14="http://schemas.microsoft.com/office/powerpoint/2010/main" val="11513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Protection Improvements Methods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06857" y="1397794"/>
            <a:ext cx="9377695" cy="465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Sandboxing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process in limited environment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Impose set of irremovable restrictions early in startup of process (before main())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then unable to access any resources beyond its allowed set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and .net implement at a virtual machine level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systems use MAC to implement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 was an early adopter, from macOS 10.5’s “seatbelt” feature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profiles written in the Scheme language, managing system calls even at the argument level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 now does SIP, a system-wide platform profile</a:t>
            </a:r>
          </a:p>
        </p:txBody>
      </p:sp>
    </p:spTree>
    <p:extLst>
      <p:ext uri="{BB962C8B-B14F-4D97-AF65-F5344CB8AC3E}">
        <p14:creationId xmlns:p14="http://schemas.microsoft.com/office/powerpoint/2010/main" val="2788632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3642" y="1857256"/>
            <a:ext cx="101441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signing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a system to trust a program or script by using crypto hash to have the developer sign the executable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code as it was compiled by the author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code is changed, signature invalid and (some) systems disable execution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also be used to disable old programs by the operating system vendor (such as Apple) cosigning apps, and then invaliding those signatures so the code will no longer run</a:t>
            </a:r>
          </a:p>
        </p:txBody>
      </p:sp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Protection Improvements Methods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88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Language-Based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14142" y="1850678"/>
            <a:ext cx="97631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protection in a programming language allows the high-level description of policies for the allocation and use of resources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can provide software for protection enforcement when automatic hardware-supported checking is unavailable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specifications to generate calls on whatever protection system is provided by the hardware and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6168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Language-Based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02503" y="1308341"/>
            <a:ext cx="3986404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in Java 2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47480" y="2118063"/>
            <a:ext cx="9696450" cy="326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is handled by the Java Virtual Machine (JVM)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assigned a protection domain when it is loaded by the JVM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protection domain indicates what operations the class can (and cannot) perform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library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invoked that performs a privileged operation, the stack is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inspected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ensure the operation can be performed by the library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Generally, Java’s load-time and run-time checks enforce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safety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 effectively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encapsulate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protect data and methods from other classes</a:t>
            </a:r>
          </a:p>
        </p:txBody>
      </p:sp>
    </p:spTree>
    <p:extLst>
      <p:ext uri="{BB962C8B-B14F-4D97-AF65-F5344CB8AC3E}">
        <p14:creationId xmlns:p14="http://schemas.microsoft.com/office/powerpoint/2010/main" val="237925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Language-Based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/>
          <p:cNvSpPr/>
          <p:nvPr/>
        </p:nvSpPr>
        <p:spPr>
          <a:xfrm>
            <a:off x="4365467" y="1463747"/>
            <a:ext cx="4060472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 Inspection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66" y="2428875"/>
            <a:ext cx="7458075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22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Principles of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1255" y="1686491"/>
            <a:ext cx="10248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Guiding principle –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least privilege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Programs, users and systems should be given just enough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privileges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perform their tasks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Properly set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permissions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limit damage if entity has a bug, gets abused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static (during life of system, during life of process) 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dynamic (changed by process as needed) –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switching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ja-JP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Compartmentalization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derivative concept regarding access to data 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of protecting each individual system component through the use of specific permissions and access restrictions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15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9543" y="464697"/>
            <a:ext cx="114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 3104 – OPERATING SYSTEMS</a:t>
            </a:r>
            <a:endParaRPr lang="en-US" sz="48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2614" y="3652696"/>
            <a:ext cx="1074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Chapter 17</a:t>
            </a:r>
          </a:p>
          <a:p>
            <a:pPr algn="ctr"/>
            <a:r>
              <a:rPr lang="en-US" sz="4000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  <a:endParaRPr lang="en-US" sz="4000" b="1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1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1982" y="1585347"/>
            <a:ext cx="11187445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consider 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grain</a:t>
            </a:r>
            <a:r>
              <a:rPr lang="ja-JP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aspect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Rough-grained  privilege management easier, simpler, but least privilege now done in large chunks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traditional Unix processes either have abilities of the associated user, or of root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Fine-grained management more complex, more overhead, but more protective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ACL lists, RBAC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can be user, process, procedure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 trail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recording all protection-orientated activities, important to understanding what happened, why, and catching things that shouldn’t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single principle is a panacea for security vulnerabilities – need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defense in depth</a:t>
            </a:r>
            <a:endParaRPr lang="en-PH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Principles of Protection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88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 Rings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7930" y="1556088"/>
            <a:ext cx="10115550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ordered by amount of privilege and protected from each other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the kernel is in one ring and user applications in another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privilege separation requires hardware support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Gates used to transfer between levels, for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example,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syscall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Intel instruction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traps and interrupts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Hypervisors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introduced the need for yet another ring</a:t>
            </a:r>
          </a:p>
          <a:p>
            <a:pPr marL="895350" lvl="1" indent="-3524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ARMv7 processors added </a:t>
            </a:r>
            <a:r>
              <a:rPr lang="en-US" altLang="en-US" sz="20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TrustZone </a:t>
            </a: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ring to protect crypto functions with access via new 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Monitor Call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instruction</a:t>
            </a:r>
          </a:p>
          <a:p>
            <a:pPr marL="1257300" lvl="2" indent="-18097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Protecting NFC secure element and crypto keys from even the kernel</a:t>
            </a:r>
          </a:p>
        </p:txBody>
      </p:sp>
    </p:spTree>
    <p:extLst>
      <p:ext uri="{BB962C8B-B14F-4D97-AF65-F5344CB8AC3E}">
        <p14:creationId xmlns:p14="http://schemas.microsoft.com/office/powerpoint/2010/main" val="4121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 Rings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/>
          <p:cNvSpPr/>
          <p:nvPr/>
        </p:nvSpPr>
        <p:spPr>
          <a:xfrm>
            <a:off x="3919390" y="1223697"/>
            <a:ext cx="4952630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Rings (MULTICS)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19391" y="2177906"/>
            <a:ext cx="4952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0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any two domain rings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 </a:t>
            </a:r>
            <a:r>
              <a:rPr lang="en-US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en-US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47" y="3330175"/>
            <a:ext cx="420811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16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257440" y="1205046"/>
            <a:ext cx="4276529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use of TrustZone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 Rings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20" y="2186776"/>
            <a:ext cx="5871767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8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2;p2"/>
          <p:cNvSpPr txBox="1"/>
          <p:nvPr/>
        </p:nvSpPr>
        <p:spPr>
          <a:xfrm>
            <a:off x="95706" y="476475"/>
            <a:ext cx="12599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 Rings</a:t>
            </a:r>
            <a:endParaRPr sz="32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Oval 3"/>
          <p:cNvSpPr/>
          <p:nvPr/>
        </p:nvSpPr>
        <p:spPr>
          <a:xfrm>
            <a:off x="4169015" y="1246287"/>
            <a:ext cx="4453378" cy="5626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 CPU Architecture</a:t>
            </a:r>
            <a:endParaRPr lang="en-PH" sz="20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50" y="2244725"/>
            <a:ext cx="8392508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0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Standard Accessibility Color Palette">
      <a:dk1>
        <a:srgbClr val="231F20"/>
      </a:dk1>
      <a:lt1>
        <a:srgbClr val="FFFFFF"/>
      </a:lt1>
      <a:dk2>
        <a:srgbClr val="043C5D"/>
      </a:dk2>
      <a:lt2>
        <a:srgbClr val="F1F2F2"/>
      </a:lt2>
      <a:accent1>
        <a:srgbClr val="007787"/>
      </a:accent1>
      <a:accent2>
        <a:srgbClr val="B11116"/>
      </a:accent2>
      <a:accent3>
        <a:srgbClr val="776D3C"/>
      </a:accent3>
      <a:accent4>
        <a:srgbClr val="043C5D"/>
      </a:accent4>
      <a:accent5>
        <a:srgbClr val="547890"/>
      </a:accent5>
      <a:accent6>
        <a:srgbClr val="404140"/>
      </a:accent6>
      <a:hlink>
        <a:srgbClr val="06749C"/>
      </a:hlink>
      <a:folHlink>
        <a:srgbClr val="5C41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2472</Words>
  <Application>Microsoft Office PowerPoint</Application>
  <PresentationFormat>Custom</PresentationFormat>
  <Paragraphs>286</Paragraphs>
  <Slides>40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Courier New</vt:lpstr>
      <vt:lpstr>MT Extra</vt:lpstr>
      <vt:lpstr>Symbol</vt:lpstr>
      <vt:lpstr>Times</vt:lpstr>
      <vt:lpstr>Times New Roman</vt:lpstr>
      <vt:lpstr>Wingdings</vt:lpstr>
      <vt:lpstr>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Lai, Wendy</dc:creator>
  <cp:lastModifiedBy>Blazzie2022</cp:lastModifiedBy>
  <cp:revision>537</cp:revision>
  <dcterms:created xsi:type="dcterms:W3CDTF">2018-08-23T13:01:59Z</dcterms:created>
  <dcterms:modified xsi:type="dcterms:W3CDTF">2022-11-25T19:04:27Z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0x01010070E39A3ED730EF40BC95659DEDC34250</vt:lpwstr>
  </property>
</Properties>
</file>